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lvl="0">
      <a:defRPr lang="ru-RU"/>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1F8E04-698A-DE4B-DDD7-73ECD940413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173C5A9-44CA-7270-0F06-3E1A887D8B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E5EA5BE8-83B7-1749-BB59-7C7AD42698B8}"/>
              </a:ext>
            </a:extLst>
          </p:cNvPr>
          <p:cNvSpPr>
            <a:spLocks noGrp="1"/>
          </p:cNvSpPr>
          <p:nvPr>
            <p:ph type="dt" sz="half" idx="10"/>
          </p:nvPr>
        </p:nvSpPr>
        <p:spPr/>
        <p:txBody>
          <a:bodyPr/>
          <a:lstStyle/>
          <a:p>
            <a:fld id="{DAB19B92-8165-47D7-86DD-FDABD3EB8BB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E7E30D93-0F54-270E-9242-1860F9B117A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ECB7BB6-2CD5-593D-9B86-BD44B7F7EEDA}"/>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269012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5035F4-1ED7-3707-DA74-D962A53CBF5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AB00BCBF-F7BC-4149-C029-5BFC2774ACA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474B947-EEB7-E038-63A6-644F62804E82}"/>
              </a:ext>
            </a:extLst>
          </p:cNvPr>
          <p:cNvSpPr>
            <a:spLocks noGrp="1"/>
          </p:cNvSpPr>
          <p:nvPr>
            <p:ph type="dt" sz="half" idx="10"/>
          </p:nvPr>
        </p:nvSpPr>
        <p:spPr/>
        <p:txBody>
          <a:bodyPr/>
          <a:lstStyle/>
          <a:p>
            <a:fld id="{DAB19B92-8165-47D7-86DD-FDABD3EB8BB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B6B065BE-D5E0-3249-AAA9-D85FDFDF7E7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356E287-8001-BB71-FAFE-FB319AB5EC7C}"/>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517841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861F541-26E6-4D86-3A37-20CBB1E3BF13}"/>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2D2C4C9-AD42-2744-559B-B3B2CB50D9B1}"/>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787F95B-9E14-AEAC-1CBF-B71E0745F004}"/>
              </a:ext>
            </a:extLst>
          </p:cNvPr>
          <p:cNvSpPr>
            <a:spLocks noGrp="1"/>
          </p:cNvSpPr>
          <p:nvPr>
            <p:ph type="dt" sz="half" idx="10"/>
          </p:nvPr>
        </p:nvSpPr>
        <p:spPr/>
        <p:txBody>
          <a:bodyPr/>
          <a:lstStyle/>
          <a:p>
            <a:fld id="{DAB19B92-8165-47D7-86DD-FDABD3EB8BB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BD6A7C9A-201D-A2F3-9414-5C193840937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831982C-16F3-50C8-61EE-94B8F21A1EC2}"/>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4146489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AC2422-0A1F-4578-5BAF-6A429E67914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7EB751F-13A9-447B-DA7A-54FC45DD75B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5152E95-855C-B34A-8A4B-2C046ABADB4A}"/>
              </a:ext>
            </a:extLst>
          </p:cNvPr>
          <p:cNvSpPr>
            <a:spLocks noGrp="1"/>
          </p:cNvSpPr>
          <p:nvPr>
            <p:ph type="dt" sz="half" idx="10"/>
          </p:nvPr>
        </p:nvSpPr>
        <p:spPr/>
        <p:txBody>
          <a:bodyPr/>
          <a:lstStyle/>
          <a:p>
            <a:fld id="{DAB19B92-8165-47D7-86DD-FDABD3EB8BB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31C8CF55-EE2D-8B5D-93B4-1D2D7C327E9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3047E4C-054C-8B6E-60D6-63A26F0F6891}"/>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196357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4F84B6-7A80-3DB9-BB90-8EFE4B4EAAD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D4699-B946-8EE5-C106-11E3B1121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92D1CAC-3D41-90D9-2BDF-ADF91A77D1C4}"/>
              </a:ext>
            </a:extLst>
          </p:cNvPr>
          <p:cNvSpPr>
            <a:spLocks noGrp="1"/>
          </p:cNvSpPr>
          <p:nvPr>
            <p:ph type="dt" sz="half" idx="10"/>
          </p:nvPr>
        </p:nvSpPr>
        <p:spPr/>
        <p:txBody>
          <a:bodyPr/>
          <a:lstStyle/>
          <a:p>
            <a:fld id="{DAB19B92-8165-47D7-86DD-FDABD3EB8BB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6157FB54-1C9A-F5E3-AEDD-A4EEC50DF1D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04611E6-FE0C-7FC1-1B8C-A4EE531F7055}"/>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056317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BF920F-0762-C631-F0A1-CE5C4EE895B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3B8E268-551A-4123-E834-7CD238BDCB1C}"/>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1C41DEB6-883E-C119-8A6A-F7EDE00B5DA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A58E3B63-9AE1-5EE4-2164-3304CCB75C4C}"/>
              </a:ext>
            </a:extLst>
          </p:cNvPr>
          <p:cNvSpPr>
            <a:spLocks noGrp="1"/>
          </p:cNvSpPr>
          <p:nvPr>
            <p:ph type="dt" sz="half" idx="10"/>
          </p:nvPr>
        </p:nvSpPr>
        <p:spPr/>
        <p:txBody>
          <a:bodyPr/>
          <a:lstStyle/>
          <a:p>
            <a:fld id="{DAB19B92-8165-47D7-86DD-FDABD3EB8BBB}" type="datetimeFigureOut">
              <a:rPr lang="ru-RU" smtClean="0"/>
              <a:t>02.03.2024</a:t>
            </a:fld>
            <a:endParaRPr lang="ru-RU"/>
          </a:p>
        </p:txBody>
      </p:sp>
      <p:sp>
        <p:nvSpPr>
          <p:cNvPr id="6" name="Нижний колонтитул 5">
            <a:extLst>
              <a:ext uri="{FF2B5EF4-FFF2-40B4-BE49-F238E27FC236}">
                <a16:creationId xmlns:a16="http://schemas.microsoft.com/office/drawing/2014/main" id="{1327A443-1E38-23F1-6D9A-49E146C9860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6DA3151-5EBE-2C87-30B9-29DD1C6F1B54}"/>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123271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342A6B-5205-F680-27CE-C92CF2D27F05}"/>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4AC3D4F6-9DB6-41A9-D5DE-2B89983D7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D3F459B-F86E-C685-0427-569F216B369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5BE4F4B-73AC-8324-69E3-2046CD029F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51C9243-B2EE-134D-D4A3-B556549DD27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12621BE-D3F3-A8DE-F78F-2EA2490A7440}"/>
              </a:ext>
            </a:extLst>
          </p:cNvPr>
          <p:cNvSpPr>
            <a:spLocks noGrp="1"/>
          </p:cNvSpPr>
          <p:nvPr>
            <p:ph type="dt" sz="half" idx="10"/>
          </p:nvPr>
        </p:nvSpPr>
        <p:spPr/>
        <p:txBody>
          <a:bodyPr/>
          <a:lstStyle/>
          <a:p>
            <a:fld id="{DAB19B92-8165-47D7-86DD-FDABD3EB8BBB}" type="datetimeFigureOut">
              <a:rPr lang="ru-RU" smtClean="0"/>
              <a:t>02.03.2024</a:t>
            </a:fld>
            <a:endParaRPr lang="ru-RU"/>
          </a:p>
        </p:txBody>
      </p:sp>
      <p:sp>
        <p:nvSpPr>
          <p:cNvPr id="8" name="Нижний колонтитул 7">
            <a:extLst>
              <a:ext uri="{FF2B5EF4-FFF2-40B4-BE49-F238E27FC236}">
                <a16:creationId xmlns:a16="http://schemas.microsoft.com/office/drawing/2014/main" id="{37D935F0-50F5-297D-F032-B598A71CC1B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D7EA3DC1-F860-1C58-76EE-9859004361F9}"/>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714681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3FB60C-1F43-14EE-CE7B-EEEBF0A184C9}"/>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17CF588-7820-AE2A-996F-C60939063E1B}"/>
              </a:ext>
            </a:extLst>
          </p:cNvPr>
          <p:cNvSpPr>
            <a:spLocks noGrp="1"/>
          </p:cNvSpPr>
          <p:nvPr>
            <p:ph type="dt" sz="half" idx="10"/>
          </p:nvPr>
        </p:nvSpPr>
        <p:spPr/>
        <p:txBody>
          <a:bodyPr/>
          <a:lstStyle/>
          <a:p>
            <a:fld id="{DAB19B92-8165-47D7-86DD-FDABD3EB8BBB}" type="datetimeFigureOut">
              <a:rPr lang="ru-RU" smtClean="0"/>
              <a:t>02.03.2024</a:t>
            </a:fld>
            <a:endParaRPr lang="ru-RU"/>
          </a:p>
        </p:txBody>
      </p:sp>
      <p:sp>
        <p:nvSpPr>
          <p:cNvPr id="4" name="Нижний колонтитул 3">
            <a:extLst>
              <a:ext uri="{FF2B5EF4-FFF2-40B4-BE49-F238E27FC236}">
                <a16:creationId xmlns:a16="http://schemas.microsoft.com/office/drawing/2014/main" id="{73673D6F-6D6B-D25B-B90E-F972099218FC}"/>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D3084F97-307F-D3DF-EB3B-9C0944277692}"/>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73120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466162D-C7D7-76E6-921D-19C34FBBCECD}"/>
              </a:ext>
            </a:extLst>
          </p:cNvPr>
          <p:cNvSpPr>
            <a:spLocks noGrp="1"/>
          </p:cNvSpPr>
          <p:nvPr>
            <p:ph type="dt" sz="half" idx="10"/>
          </p:nvPr>
        </p:nvSpPr>
        <p:spPr/>
        <p:txBody>
          <a:bodyPr/>
          <a:lstStyle/>
          <a:p>
            <a:fld id="{DAB19B92-8165-47D7-86DD-FDABD3EB8BBB}" type="datetimeFigureOut">
              <a:rPr lang="ru-RU" smtClean="0"/>
              <a:t>02.03.2024</a:t>
            </a:fld>
            <a:endParaRPr lang="ru-RU"/>
          </a:p>
        </p:txBody>
      </p:sp>
      <p:sp>
        <p:nvSpPr>
          <p:cNvPr id="3" name="Нижний колонтитул 2">
            <a:extLst>
              <a:ext uri="{FF2B5EF4-FFF2-40B4-BE49-F238E27FC236}">
                <a16:creationId xmlns:a16="http://schemas.microsoft.com/office/drawing/2014/main" id="{54EBC297-C342-CFED-5B94-13EE4AA32F49}"/>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75B7AD5-C849-FC82-BD75-F070C4AD77F9}"/>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3872183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1E04D2-38D4-06AA-7627-76C6F5A97E9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3654FD7-0AF4-6933-579B-AF99BC04C1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86FEC8D4-0BCE-ECC6-9DBB-5BC0A7ECDC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03599AC-5897-73EA-A351-E146E8387783}"/>
              </a:ext>
            </a:extLst>
          </p:cNvPr>
          <p:cNvSpPr>
            <a:spLocks noGrp="1"/>
          </p:cNvSpPr>
          <p:nvPr>
            <p:ph type="dt" sz="half" idx="10"/>
          </p:nvPr>
        </p:nvSpPr>
        <p:spPr/>
        <p:txBody>
          <a:bodyPr/>
          <a:lstStyle/>
          <a:p>
            <a:fld id="{DAB19B92-8165-47D7-86DD-FDABD3EB8BBB}" type="datetimeFigureOut">
              <a:rPr lang="ru-RU" smtClean="0"/>
              <a:t>02.03.2024</a:t>
            </a:fld>
            <a:endParaRPr lang="ru-RU"/>
          </a:p>
        </p:txBody>
      </p:sp>
      <p:sp>
        <p:nvSpPr>
          <p:cNvPr id="6" name="Нижний колонтитул 5">
            <a:extLst>
              <a:ext uri="{FF2B5EF4-FFF2-40B4-BE49-F238E27FC236}">
                <a16:creationId xmlns:a16="http://schemas.microsoft.com/office/drawing/2014/main" id="{CF4B5C9D-9AE6-1CA3-7981-4EA114193C8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9F4A8C5-DC61-1CA6-47FF-B59A544CF99B}"/>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2296534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60DA42-C2C7-316A-D4F1-701F0EE1CE5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4AF99EC-31F5-60D8-6F93-4AB58AEDA1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74A53DBF-9F56-5BF5-9C44-6AC0FD166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FF6FF63-C9E0-D685-69EC-1E3BCD4D026F}"/>
              </a:ext>
            </a:extLst>
          </p:cNvPr>
          <p:cNvSpPr>
            <a:spLocks noGrp="1"/>
          </p:cNvSpPr>
          <p:nvPr>
            <p:ph type="dt" sz="half" idx="10"/>
          </p:nvPr>
        </p:nvSpPr>
        <p:spPr/>
        <p:txBody>
          <a:bodyPr/>
          <a:lstStyle/>
          <a:p>
            <a:fld id="{DAB19B92-8165-47D7-86DD-FDABD3EB8BBB}" type="datetimeFigureOut">
              <a:rPr lang="ru-RU" smtClean="0"/>
              <a:t>02.03.2024</a:t>
            </a:fld>
            <a:endParaRPr lang="ru-RU"/>
          </a:p>
        </p:txBody>
      </p:sp>
      <p:sp>
        <p:nvSpPr>
          <p:cNvPr id="6" name="Нижний колонтитул 5">
            <a:extLst>
              <a:ext uri="{FF2B5EF4-FFF2-40B4-BE49-F238E27FC236}">
                <a16:creationId xmlns:a16="http://schemas.microsoft.com/office/drawing/2014/main" id="{A7560EAF-B0D7-6C17-028B-C48FEBE9973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3BE8E3F-B98F-B6A5-9E83-BF3FFEE3093F}"/>
              </a:ext>
            </a:extLst>
          </p:cNvPr>
          <p:cNvSpPr>
            <a:spLocks noGrp="1"/>
          </p:cNvSpPr>
          <p:nvPr>
            <p:ph type="sldNum" sz="quarter" idx="12"/>
          </p:nvPr>
        </p:nvSpPr>
        <p:spPr/>
        <p:txBody>
          <a:bodyPr/>
          <a:lstStyle/>
          <a:p>
            <a:fld id="{0756A831-8616-4570-AC1F-454A8CA784DB}" type="slidenum">
              <a:rPr lang="ru-RU" smtClean="0"/>
              <a:t>‹#›</a:t>
            </a:fld>
            <a:endParaRPr lang="ru-RU"/>
          </a:p>
        </p:txBody>
      </p:sp>
    </p:spTree>
    <p:extLst>
      <p:ext uri="{BB962C8B-B14F-4D97-AF65-F5344CB8AC3E}">
        <p14:creationId xmlns:p14="http://schemas.microsoft.com/office/powerpoint/2010/main" val="265669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A16E12-7852-7A7E-54ED-5C356C630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2033E1F1-F798-322F-AFD8-F0E30D8FCB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9B44FB1-CEA7-867C-C566-58D7143A02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19B92-8165-47D7-86DD-FDABD3EB8BBB}" type="datetimeFigureOut">
              <a:rPr lang="ru-RU" smtClean="0"/>
              <a:t>02.03.2024</a:t>
            </a:fld>
            <a:endParaRPr lang="ru-RU"/>
          </a:p>
        </p:txBody>
      </p:sp>
      <p:sp>
        <p:nvSpPr>
          <p:cNvPr id="5" name="Нижний колонтитул 4">
            <a:extLst>
              <a:ext uri="{FF2B5EF4-FFF2-40B4-BE49-F238E27FC236}">
                <a16:creationId xmlns:a16="http://schemas.microsoft.com/office/drawing/2014/main" id="{02BACF4E-DFAD-3BDA-021E-1164814BC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43A22C1-5629-B823-B16E-34CD6DFACD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6A831-8616-4570-AC1F-454A8CA784DB}" type="slidenum">
              <a:rPr lang="ru-RU" smtClean="0"/>
              <a:t>‹#›</a:t>
            </a:fld>
            <a:endParaRPr lang="ru-RU"/>
          </a:p>
        </p:txBody>
      </p:sp>
    </p:spTree>
    <p:extLst>
      <p:ext uri="{BB962C8B-B14F-4D97-AF65-F5344CB8AC3E}">
        <p14:creationId xmlns:p14="http://schemas.microsoft.com/office/powerpoint/2010/main" val="2879638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9C80DF-7453-DBF9-8657-7E475E089275}"/>
              </a:ext>
            </a:extLst>
          </p:cNvPr>
          <p:cNvSpPr>
            <a:spLocks noGrp="1"/>
          </p:cNvSpPr>
          <p:nvPr>
            <p:ph type="ctrTitle"/>
          </p:nvPr>
        </p:nvSpPr>
        <p:spPr/>
        <p:txBody>
          <a:bodyPr/>
          <a:lstStyle/>
          <a:p>
            <a:r>
              <a:rPr lang="en-US" dirty="0"/>
              <a:t>Semi-selective hydrogen seeding onto the </a:t>
            </a:r>
            <a:r>
              <a:rPr lang="en-US" dirty="0" err="1"/>
              <a:t>bigraphene</a:t>
            </a:r>
            <a:endParaRPr lang="ru-RU" dirty="0"/>
          </a:p>
        </p:txBody>
      </p:sp>
      <p:sp>
        <p:nvSpPr>
          <p:cNvPr id="3" name="Подзаголовок 2">
            <a:extLst>
              <a:ext uri="{FF2B5EF4-FFF2-40B4-BE49-F238E27FC236}">
                <a16:creationId xmlns:a16="http://schemas.microsoft.com/office/drawing/2014/main" id="{15890D7A-4345-9D25-B11E-AD84D8F14798}"/>
              </a:ext>
            </a:extLst>
          </p:cNvPr>
          <p:cNvSpPr>
            <a:spLocks noGrp="1"/>
          </p:cNvSpPr>
          <p:nvPr>
            <p:ph type="subTitle" idx="1"/>
          </p:nvPr>
        </p:nvSpPr>
        <p:spPr/>
        <p:txBody>
          <a:bodyPr/>
          <a:lstStyle/>
          <a:p>
            <a:endParaRPr lang="ru-RU"/>
          </a:p>
        </p:txBody>
      </p:sp>
    </p:spTree>
    <p:extLst>
      <p:ext uri="{BB962C8B-B14F-4D97-AF65-F5344CB8AC3E}">
        <p14:creationId xmlns:p14="http://schemas.microsoft.com/office/powerpoint/2010/main" val="3920802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F64F6F-A624-4F69-D82D-FEB5664590A3}"/>
              </a:ext>
            </a:extLst>
          </p:cNvPr>
          <p:cNvSpPr>
            <a:spLocks noGrp="1"/>
          </p:cNvSpPr>
          <p:nvPr>
            <p:ph type="title"/>
          </p:nvPr>
        </p:nvSpPr>
        <p:spPr>
          <a:xfrm>
            <a:off x="746428" y="-1885095"/>
            <a:ext cx="10699143" cy="7816768"/>
          </a:xfrm>
        </p:spPr>
        <p:txBody>
          <a:bodyPr>
            <a:normAutofit/>
          </a:bodyPr>
          <a:lstStyle/>
          <a:p>
            <a:r>
              <a:rPr lang="en-US" sz="3200" dirty="0"/>
              <a:t>The main idea is to compare the ideal structure of hydrogen deposition (the largest number of interlayer bonds formed inside </a:t>
            </a:r>
            <a:r>
              <a:rPr lang="en-US" sz="3200" dirty="0" err="1"/>
              <a:t>bigraphene</a:t>
            </a:r>
            <a:r>
              <a:rPr lang="en-US" sz="3200" dirty="0"/>
              <a:t>) and the realistic case when hydrogen deposition occurs in patches and then spreads throughout the entire </a:t>
            </a:r>
            <a:r>
              <a:rPr lang="en-US" sz="3200" dirty="0" err="1"/>
              <a:t>bigraphene</a:t>
            </a:r>
            <a:r>
              <a:rPr lang="en-US" sz="3200" dirty="0"/>
              <a:t>.</a:t>
            </a:r>
            <a:r>
              <a:rPr lang="ru-RU" sz="3200" dirty="0"/>
              <a:t> </a:t>
            </a:r>
            <a:r>
              <a:rPr lang="en-US" sz="3200" dirty="0"/>
              <a:t>The model used a circular cutout of </a:t>
            </a:r>
            <a:r>
              <a:rPr lang="en-US" sz="3200" dirty="0" err="1"/>
              <a:t>bigraphene</a:t>
            </a:r>
            <a:r>
              <a:rPr lang="en-US" sz="3200" dirty="0"/>
              <a:t>; to implement the boundary conditions, hydrogen was deposited inside the circle of an even smaller radius.</a:t>
            </a:r>
            <a:endParaRPr lang="ru-RU" sz="3200" dirty="0"/>
          </a:p>
        </p:txBody>
      </p:sp>
      <p:pic>
        <p:nvPicPr>
          <p:cNvPr id="6" name="Рисунок 5">
            <a:extLst>
              <a:ext uri="{FF2B5EF4-FFF2-40B4-BE49-F238E27FC236}">
                <a16:creationId xmlns:a16="http://schemas.microsoft.com/office/drawing/2014/main" id="{8371496C-64DA-C5C1-E765-23628D73D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260" y="3697357"/>
            <a:ext cx="4108172" cy="3081129"/>
          </a:xfrm>
          <a:prstGeom prst="rect">
            <a:avLst/>
          </a:prstGeom>
        </p:spPr>
      </p:pic>
    </p:spTree>
    <p:extLst>
      <p:ext uri="{BB962C8B-B14F-4D97-AF65-F5344CB8AC3E}">
        <p14:creationId xmlns:p14="http://schemas.microsoft.com/office/powerpoint/2010/main" val="205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7D0F42-4EA8-5E84-3CF6-B87516B2E37E}"/>
              </a:ext>
            </a:extLst>
          </p:cNvPr>
          <p:cNvSpPr>
            <a:spLocks noGrp="1"/>
          </p:cNvSpPr>
          <p:nvPr>
            <p:ph type="title"/>
          </p:nvPr>
        </p:nvSpPr>
        <p:spPr>
          <a:xfrm>
            <a:off x="838200" y="365125"/>
            <a:ext cx="10515600" cy="2910812"/>
          </a:xfrm>
        </p:spPr>
        <p:txBody>
          <a:bodyPr>
            <a:normAutofit fontScale="90000"/>
          </a:bodyPr>
          <a:lstStyle/>
          <a:p>
            <a:r>
              <a:rPr lang="en-US" sz="4400" dirty="0"/>
              <a:t>This is implemented through 2 different algorithms. The first is the presentation of a ready-made structure and its immediate optimization</a:t>
            </a:r>
            <a:r>
              <a:rPr lang="ru-RU" sz="4400" dirty="0"/>
              <a:t>(</a:t>
            </a:r>
            <a:r>
              <a:rPr lang="en-US" sz="4400" dirty="0"/>
              <a:t>left one</a:t>
            </a:r>
            <a:r>
              <a:rPr lang="ru-RU" sz="4400" dirty="0"/>
              <a:t>)</a:t>
            </a:r>
            <a:r>
              <a:rPr lang="en-US" sz="4400" dirty="0"/>
              <a:t>. The second is gradual hydrogen deposition with intermediate optimization between iterations(right one).</a:t>
            </a:r>
            <a:endParaRPr lang="ru-RU" dirty="0"/>
          </a:p>
        </p:txBody>
      </p:sp>
      <p:pic>
        <p:nvPicPr>
          <p:cNvPr id="4" name="Рисунок 3">
            <a:extLst>
              <a:ext uri="{FF2B5EF4-FFF2-40B4-BE49-F238E27FC236}">
                <a16:creationId xmlns:a16="http://schemas.microsoft.com/office/drawing/2014/main" id="{D5C67479-5042-1D3B-3889-A170CBE24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5586" y="3650283"/>
            <a:ext cx="3790122" cy="2842592"/>
          </a:xfrm>
          <a:prstGeom prst="rect">
            <a:avLst/>
          </a:prstGeom>
        </p:spPr>
      </p:pic>
      <p:pic>
        <p:nvPicPr>
          <p:cNvPr id="6" name="Рисунок 5">
            <a:extLst>
              <a:ext uri="{FF2B5EF4-FFF2-40B4-BE49-F238E27FC236}">
                <a16:creationId xmlns:a16="http://schemas.microsoft.com/office/drawing/2014/main" id="{1D6D4113-8BD9-67D0-2E2F-85D7904A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05" y="3769552"/>
            <a:ext cx="3881083" cy="2910812"/>
          </a:xfrm>
          <a:prstGeom prst="rect">
            <a:avLst/>
          </a:prstGeom>
        </p:spPr>
      </p:pic>
    </p:spTree>
    <p:extLst>
      <p:ext uri="{BB962C8B-B14F-4D97-AF65-F5344CB8AC3E}">
        <p14:creationId xmlns:p14="http://schemas.microsoft.com/office/powerpoint/2010/main" val="232733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56A222-A861-B9E2-0B38-265E14D170BB}"/>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92E5B242-5163-D6EA-EFC4-405EA1DCD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579" y="1534601"/>
            <a:ext cx="5777946" cy="4333460"/>
          </a:xfrm>
          <a:prstGeom prst="rect">
            <a:avLst/>
          </a:prstGeom>
        </p:spPr>
      </p:pic>
      <p:pic>
        <p:nvPicPr>
          <p:cNvPr id="6" name="Рисунок 5">
            <a:extLst>
              <a:ext uri="{FF2B5EF4-FFF2-40B4-BE49-F238E27FC236}">
                <a16:creationId xmlns:a16="http://schemas.microsoft.com/office/drawing/2014/main" id="{E9FC62C7-9BEF-87C8-3C83-189077B6E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09" y="1534601"/>
            <a:ext cx="5777946" cy="4333460"/>
          </a:xfrm>
          <a:prstGeom prst="rect">
            <a:avLst/>
          </a:prstGeom>
        </p:spPr>
      </p:pic>
    </p:spTree>
    <p:extLst>
      <p:ext uri="{BB962C8B-B14F-4D97-AF65-F5344CB8AC3E}">
        <p14:creationId xmlns:p14="http://schemas.microsoft.com/office/powerpoint/2010/main" val="2956349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8996C4-C8C4-197F-6CED-E60F6826D272}"/>
              </a:ext>
            </a:extLst>
          </p:cNvPr>
          <p:cNvSpPr>
            <a:spLocks noGrp="1"/>
          </p:cNvSpPr>
          <p:nvPr>
            <p:ph type="title"/>
          </p:nvPr>
        </p:nvSpPr>
        <p:spPr>
          <a:xfrm>
            <a:off x="838200" y="365125"/>
            <a:ext cx="10515600" cy="2091828"/>
          </a:xfrm>
        </p:spPr>
        <p:txBody>
          <a:bodyPr>
            <a:normAutofit fontScale="90000"/>
          </a:bodyPr>
          <a:lstStyle/>
          <a:p>
            <a:r>
              <a:rPr lang="en-US" dirty="0"/>
              <a:t>Distributions of bond lengths between two neighboring carbons from different layers were also obtained; further, candidates for the formation of an interlayer bond</a:t>
            </a:r>
            <a:endParaRPr lang="ru-RU" dirty="0"/>
          </a:p>
        </p:txBody>
      </p:sp>
      <p:pic>
        <p:nvPicPr>
          <p:cNvPr id="4" name="Рисунок 3">
            <a:extLst>
              <a:ext uri="{FF2B5EF4-FFF2-40B4-BE49-F238E27FC236}">
                <a16:creationId xmlns:a16="http://schemas.microsoft.com/office/drawing/2014/main" id="{EA362AAC-3FF1-2838-D293-B5057C15C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74" y="2868432"/>
            <a:ext cx="4548146" cy="3411110"/>
          </a:xfrm>
          <a:prstGeom prst="rect">
            <a:avLst/>
          </a:prstGeom>
        </p:spPr>
      </p:pic>
      <p:pic>
        <p:nvPicPr>
          <p:cNvPr id="6" name="Рисунок 5">
            <a:extLst>
              <a:ext uri="{FF2B5EF4-FFF2-40B4-BE49-F238E27FC236}">
                <a16:creationId xmlns:a16="http://schemas.microsoft.com/office/drawing/2014/main" id="{55907A08-BAFF-8FEE-DB6C-A46122530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267" y="2868432"/>
            <a:ext cx="4548147" cy="3411110"/>
          </a:xfrm>
          <a:prstGeom prst="rect">
            <a:avLst/>
          </a:prstGeom>
        </p:spPr>
      </p:pic>
    </p:spTree>
    <p:extLst>
      <p:ext uri="{BB962C8B-B14F-4D97-AF65-F5344CB8AC3E}">
        <p14:creationId xmlns:p14="http://schemas.microsoft.com/office/powerpoint/2010/main" val="220107212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140</Words>
  <Application>Microsoft Office PowerPoint</Application>
  <PresentationFormat>Широкоэкранный</PresentationFormat>
  <Paragraphs>4</Paragraphs>
  <Slides>5</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5</vt:i4>
      </vt:variant>
    </vt:vector>
  </HeadingPairs>
  <TitlesOfParts>
    <vt:vector size="9" baseType="lpstr">
      <vt:lpstr>Arial</vt:lpstr>
      <vt:lpstr>Calibri</vt:lpstr>
      <vt:lpstr>Calibri Light</vt:lpstr>
      <vt:lpstr>Тема Office</vt:lpstr>
      <vt:lpstr>Semi-selective hydrogen seeding onto the bigraphene</vt:lpstr>
      <vt:lpstr>The main idea is to compare the ideal structure of hydrogen deposition (the largest number of interlayer bonds formed inside bigraphene) and the realistic case when hydrogen deposition occurs in patches and then spreads throughout the entire bigraphene. The model used a circular cutout of bigraphene; to implement the boundary conditions, hydrogen was deposited inside the circle of an even smaller radius.</vt:lpstr>
      <vt:lpstr>This is implemented through 2 different algorithms. The first is the presentation of a ready-made structure and its immediate optimization(left one). The second is gradual hydrogen deposition with intermediate optimization between iterations(right one).</vt:lpstr>
      <vt:lpstr>Презентация PowerPoint</vt:lpstr>
      <vt:lpstr>Distributions of bond lengths between two neighboring carbons from different layers were also obtained; further, candidates for the formation of an interlayer bond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Semi-selective hydrogen seeding onto the bigraphene</dc:title>
  <dc:creator>Егор Гречко</dc:creator>
  <cp:lastModifiedBy>Егор Гречко</cp:lastModifiedBy>
  <cp:revision>1</cp:revision>
  <dcterms:created xsi:type="dcterms:W3CDTF">2024-03-02T08:58:22Z</dcterms:created>
  <dcterms:modified xsi:type="dcterms:W3CDTF">2024-03-02T09:16:34Z</dcterms:modified>
</cp:coreProperties>
</file>